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63" r:id="rId2"/>
    <p:sldId id="421" r:id="rId3"/>
    <p:sldId id="422" r:id="rId4"/>
    <p:sldId id="459" r:id="rId5"/>
    <p:sldId id="266" r:id="rId6"/>
    <p:sldId id="423" r:id="rId7"/>
    <p:sldId id="460" r:id="rId8"/>
    <p:sldId id="345" r:id="rId9"/>
    <p:sldId id="415" r:id="rId10"/>
    <p:sldId id="419" r:id="rId11"/>
    <p:sldId id="458" r:id="rId12"/>
    <p:sldId id="456" r:id="rId13"/>
    <p:sldId id="462" r:id="rId14"/>
    <p:sldId id="461" r:id="rId15"/>
    <p:sldId id="464" r:id="rId16"/>
    <p:sldId id="463" r:id="rId17"/>
    <p:sldId id="465" r:id="rId18"/>
    <p:sldId id="457" r:id="rId19"/>
    <p:sldId id="428" r:id="rId20"/>
    <p:sldId id="432" r:id="rId21"/>
    <p:sldId id="433" r:id="rId22"/>
    <p:sldId id="437" r:id="rId23"/>
    <p:sldId id="439" r:id="rId24"/>
    <p:sldId id="440" r:id="rId25"/>
    <p:sldId id="441" r:id="rId26"/>
    <p:sldId id="442" r:id="rId27"/>
    <p:sldId id="444" r:id="rId28"/>
    <p:sldId id="445" r:id="rId29"/>
    <p:sldId id="448" r:id="rId30"/>
    <p:sldId id="452" r:id="rId31"/>
    <p:sldId id="453" r:id="rId32"/>
    <p:sldId id="454" r:id="rId33"/>
    <p:sldId id="468" r:id="rId34"/>
    <p:sldId id="467" r:id="rId35"/>
    <p:sldId id="404" r:id="rId36"/>
    <p:sldId id="430" r:id="rId37"/>
    <p:sldId id="450" r:id="rId38"/>
    <p:sldId id="388" r:id="rId39"/>
    <p:sldId id="362" r:id="rId40"/>
    <p:sldId id="455" r:id="rId41"/>
    <p:sldId id="417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000099"/>
    <a:srgbClr val="9900CC"/>
    <a:srgbClr val="990099"/>
    <a:srgbClr val="FF0000"/>
    <a:srgbClr val="00CC99"/>
    <a:srgbClr val="FF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88" autoAdjust="0"/>
    <p:restoredTop sz="94250" autoAdjust="0"/>
  </p:normalViewPr>
  <p:slideViewPr>
    <p:cSldViewPr>
      <p:cViewPr varScale="1">
        <p:scale>
          <a:sx n="63" d="100"/>
          <a:sy n="63" d="100"/>
        </p:scale>
        <p:origin x="6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50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3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07F7A3EA-4A1C-47B1-8BC3-23E7F4F306B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9077D0D5-E0FB-400F-B004-55F870AEBAD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BB665285-8D7E-4C31-8D45-294C3385CEF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7" name="Rectangle 5">
            <a:extLst>
              <a:ext uri="{FF2B5EF4-FFF2-40B4-BE49-F238E27FC236}">
                <a16:creationId xmlns:a16="http://schemas.microsoft.com/office/drawing/2014/main" id="{289F48BB-3EF5-4728-B11D-44568B5C9FE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E1D8B5E-9CFA-458F-BA52-A9CD1BCE880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8469BF8C-2DED-4940-BAF6-0203EEEA427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ECD8F29A-BD9A-4710-8A84-03B79FEFD64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63C43D8F-55A3-4EAC-AA34-C1DC181A538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3" name="Rectangle 5">
            <a:extLst>
              <a:ext uri="{FF2B5EF4-FFF2-40B4-BE49-F238E27FC236}">
                <a16:creationId xmlns:a16="http://schemas.microsoft.com/office/drawing/2014/main" id="{A11012B9-CADE-41CD-98B2-AF3C00783DE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9094" name="Rectangle 6">
            <a:extLst>
              <a:ext uri="{FF2B5EF4-FFF2-40B4-BE49-F238E27FC236}">
                <a16:creationId xmlns:a16="http://schemas.microsoft.com/office/drawing/2014/main" id="{909D0A7B-3216-4F75-9291-E05E13BD506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5" name="Rectangle 7">
            <a:extLst>
              <a:ext uri="{FF2B5EF4-FFF2-40B4-BE49-F238E27FC236}">
                <a16:creationId xmlns:a16="http://schemas.microsoft.com/office/drawing/2014/main" id="{BFFBA0F3-F1FB-43F9-B9DE-033D951331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D188793-BEFD-4BB2-B5C9-BB2909DEA80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C370D7C9-DA88-445C-91AF-C8C115CF0A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F5D1261-6067-4EC6-8FD3-285A10476C2B}" type="slidenum">
              <a:rPr lang="en-US" altLang="en-US" sz="1200"/>
              <a:pPr eaLnBrk="1" hangingPunct="1"/>
              <a:t>7</a:t>
            </a:fld>
            <a:endParaRPr lang="en-US" altLang="en-US" sz="12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8FC9B542-A54B-466A-8B79-BB38FEDB0B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9D9258FF-EAC0-4B8C-8BB9-3E6CD6E313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/>
          <a:lstStyle/>
          <a:p>
            <a:pPr eaLnBrk="1" hangingPunct="1"/>
            <a:r>
              <a:rPr lang="en-US" altLang="en-US"/>
              <a:t>A final look at the reason, responsibility and funding for the different types of post-fire rehabilitation.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8EE1F916-CFED-4403-A90F-BF981B1F7C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A1F4F9BB-D0B5-4479-9D74-B708A3C07701}" type="slidenum">
              <a:rPr lang="en-US" altLang="en-US" sz="1200"/>
              <a:pPr eaLnBrk="1" hangingPunct="1"/>
              <a:t>30</a:t>
            </a:fld>
            <a:endParaRPr lang="en-US" altLang="en-US" sz="1200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CC37EF5E-5E3D-43DB-AC1B-3AD51BCA3A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6F3EC585-4563-48DB-923C-42CCF150FF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Log erosion barriers are also very labor intensive and are rarely prescribed on large areas.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597DD63E-A2FB-4AEF-B957-35893FB4FB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AFC4D50E-6D78-485C-B394-4D00047D8C37}" type="slidenum">
              <a:rPr lang="en-US" altLang="en-US" sz="1200"/>
              <a:pPr eaLnBrk="1" hangingPunct="1"/>
              <a:t>31</a:t>
            </a:fld>
            <a:endParaRPr lang="en-US" altLang="en-US" sz="12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B28A1D07-E4DD-4CD2-AE51-C5F86FE63D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2811FB91-83F2-464E-A41E-62FD6A39F1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Structures may be installed in the top of the watershed to capture sediment.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C654574C-0603-4018-9C69-FD4FAFF1DC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3CD74944-2ED4-4EE4-A070-EEB983F958F9}" type="slidenum">
              <a:rPr lang="en-US" altLang="en-US" sz="1200"/>
              <a:pPr eaLnBrk="1" hangingPunct="1"/>
              <a:t>37</a:t>
            </a:fld>
            <a:endParaRPr lang="en-US" altLang="en-US" sz="1200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8C665961-ABD7-4DEA-8A04-C3441690A0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C50DB772-30F2-4C41-BCAB-94D1082C44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0038" y="4359275"/>
            <a:ext cx="62833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Key notes: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AC8154-C6AD-45FD-87B7-DF739D69CD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C4D3F7-04A8-424C-BC81-A8DA9FDBD6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32E21E-8336-41DA-8BCB-2E9AEEC8CB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EA8D1E-0076-4E52-B127-985E672AC1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8312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4CBE6E-B2D2-4863-96E4-997A8D8551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4863A9-3DB5-4431-A4CD-67D5F023E8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812646-FB23-47AF-82F0-B208715C86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678154-2A52-45A8-AEAE-79E79D80DF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8697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5B8E1A-2789-44C3-868E-3C854260B3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0877C3-2432-4764-9782-3A29247B0A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A67C10-BD59-49B9-A477-3A5A156941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7FD71B-0B3F-4A6A-975E-2D18BD8930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2434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DA3D60-8BCD-4506-8E51-EE9874F12D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8FC806-CBF6-44D6-A0EE-6498AC20B9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58ED16-A124-46A9-B93C-65683654D3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177104-8791-4708-82BC-BBE08D5182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252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51E5CB6-C87F-4487-8FCB-E89EDDCD00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FBED4F1-B2A6-4DA6-86D3-32B15129B0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567FD31-76FD-456C-906E-C9466F2BD2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E8FEAD-6A5B-420A-AE95-9CBEB3A612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5631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0B64B4-B7A0-4B61-B79C-A4E4A8D364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347E03-1090-4CEC-B526-BEB9F0A63C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D48D9B-50E4-433A-8137-3AF7FD7CF8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133A39-3E82-443F-A47E-B726B2D25C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6422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E8E896-DC0A-4D85-BAB1-D6E8F39AD7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1FEF80-FA1F-4155-BABB-6BC5454E9E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3077D7-B583-4471-B3EF-9E55398581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360FD3-8C84-4970-9160-F3700C084F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698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5D3EF2-5B67-427D-8E20-D4D5836DF0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87C85A-77F2-4EC8-A1D8-7E8E255CF3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7E9DAC-C7F3-4612-AA66-E9F60060FE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3A4DE2-74A6-4C27-A366-548368574F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2253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1E26D9-DBD0-4255-965B-265A498910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13E320-08EB-4951-A666-544B5CA0D1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53509E-ADB0-44A2-B6CC-83CCCEE926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0F4435-9D65-4BAB-9D38-E107D36768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820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0AA3040-7CE9-404B-8477-D91579C361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3CD870B-71EF-46DF-8631-17BD1B3256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AC6235B-79B1-4C04-A7ED-DE85E697D9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94FCF3-A228-46CB-90E4-8945C20C73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8371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0C32416-0E8C-4A2F-9250-1775F05E14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93A6E6A-5CE3-4F87-A7DE-EBAE9C16CB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44849ED-E7B9-48C7-8904-4A7EBDDC89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B07CB5-5B48-4C45-B256-AD0EEF483E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783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950F077-E8BB-4C36-B5DF-D4F658FD84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9D7FBCF-AE4F-407A-B7F3-E63C1F3912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32562C7-9B90-4C6A-8482-B21FCD08C7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9651D9-D0CD-44D9-82CF-655C95E38B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36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501850-2F5F-4040-975C-5BC449992F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203EC3-232E-4A63-8CC2-207E37A628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C72869-4F80-4943-976C-0113B87079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B1BE8-473F-4595-957B-415AE84346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885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037AAC-D96B-40E8-ABF3-2B1BE3FE9B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7FD3BA-25DE-44BE-87BE-ECFC4BCADE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AF585E-E75B-4DA1-933F-9142FF03BB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67DF2B-4046-4949-BAD9-4891B5E2E3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5266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390100E-E555-4974-81E3-B732D9BB31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424FD443-ECAF-4F4B-A2FF-E8A1DB8D1D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E81180C-66F9-4FE2-B6FB-BD6B8BEED21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35BB908-D2AC-4119-9DFF-41364A93ED1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8A77DE6-7BA4-4099-852F-7BF59474DB8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7F8DEE8-6B42-4564-9464-47EB45F6A18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FS%20BAER%20website.ht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hyperlink" Target="I%20BAER%20handbook%20page1.doc" TargetMode="External"/><Relationship Id="rId4" Type="http://schemas.openxmlformats.org/officeDocument/2006/relationships/hyperlink" Target="DOI%20BAER%20web%20site.htm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0F37B72-E6E7-4F98-8BFB-2D9465CE51B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304800"/>
            <a:ext cx="7848600" cy="22098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  <a:latin typeface="Arial" panose="020B0604020202020204" pitchFamily="34" charset="0"/>
              </a:rPr>
              <a:t>Burned Area Emergency Response Program</a:t>
            </a:r>
            <a:br>
              <a:rPr lang="en-US" altLang="en-US" b="1" dirty="0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BAER</a:t>
            </a:r>
          </a:p>
        </p:txBody>
      </p:sp>
      <p:pic>
        <p:nvPicPr>
          <p:cNvPr id="4099" name="Picture 5" descr="New Logo 6-02">
            <a:extLst>
              <a:ext uri="{FF2B5EF4-FFF2-40B4-BE49-F238E27FC236}">
                <a16:creationId xmlns:a16="http://schemas.microsoft.com/office/drawing/2014/main" id="{3D3BEF1F-1AB4-424F-9F3C-F60A79736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76600"/>
            <a:ext cx="2763838" cy="28956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7">
            <a:extLst>
              <a:ext uri="{FF2B5EF4-FFF2-40B4-BE49-F238E27FC236}">
                <a16:creationId xmlns:a16="http://schemas.microsoft.com/office/drawing/2014/main" id="{EBA998C0-FAB2-4C51-BADF-7CD60CBB258A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2514600" y="455613"/>
            <a:ext cx="4197350" cy="641350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Required Approvals</a:t>
            </a:r>
          </a:p>
        </p:txBody>
      </p:sp>
      <p:pic>
        <p:nvPicPr>
          <p:cNvPr id="13314" name="Picture 4" descr="Table describing required approvals for different amounts at the local approval, regional/state certification, and national certification levels.">
            <a:extLst>
              <a:ext uri="{FF2B5EF4-FFF2-40B4-BE49-F238E27FC236}">
                <a16:creationId xmlns:a16="http://schemas.microsoft.com/office/drawing/2014/main" id="{C2CFA976-CFEF-41C1-8AA1-FE8E4401D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387487F5-22AD-4CD2-B534-F865285856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219200"/>
          </a:xfr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rgbClr val="FFFF00"/>
                </a:solidFill>
                <a:latin typeface="Arial Unicode MS" pitchFamily="34" charset="-128"/>
              </a:rPr>
              <a:t>FSM 2523.03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09243A95-00E2-4ADB-B3EB-AF6B30D587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5105400"/>
          </a:xfr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endParaRPr lang="en-US" altLang="en-US">
              <a:solidFill>
                <a:srgbClr val="FFFF00"/>
              </a:solidFill>
              <a:latin typeface="Arial Unicode MS" pitchFamily="34" charset="-128"/>
            </a:endParaRPr>
          </a:p>
          <a:p>
            <a:pPr lvl="1" eaLnBrk="1" hangingPunct="1">
              <a:buClr>
                <a:schemeClr val="tx1"/>
              </a:buClr>
              <a:buFontTx/>
              <a:buChar char="•"/>
            </a:pPr>
            <a:r>
              <a:rPr lang="en-US" altLang="en-US">
                <a:solidFill>
                  <a:srgbClr val="FFFF00"/>
                </a:solidFill>
                <a:latin typeface="Arial Unicode MS" pitchFamily="34" charset="-128"/>
              </a:rPr>
              <a:t>Conduct assessments (FSM 2523.1) promptly on all burned areas following wildland fires to determine if emergency stabilization treatment is needed.</a:t>
            </a:r>
            <a:r>
              <a:rPr lang="en-US" altLang="en-US"/>
              <a:t> </a:t>
            </a:r>
            <a:endParaRPr lang="en-US" altLang="en-US" sz="3200">
              <a:solidFill>
                <a:srgbClr val="FFFF00"/>
              </a:solidFill>
              <a:latin typeface="Arial Unicode MS" pitchFamily="34" charset="-128"/>
            </a:endParaRPr>
          </a:p>
          <a:p>
            <a:pPr lvl="1" eaLnBrk="1" hangingPunct="1">
              <a:buClr>
                <a:schemeClr val="tx1"/>
              </a:buClr>
              <a:buFontTx/>
              <a:buChar char="•"/>
            </a:pPr>
            <a:r>
              <a:rPr lang="en-US" altLang="en-US">
                <a:solidFill>
                  <a:srgbClr val="FFFF00"/>
                </a:solidFill>
                <a:latin typeface="Arial Unicode MS" pitchFamily="34" charset="-128"/>
              </a:rPr>
              <a:t>An interdisciplinary process should be used when fires exceed 500 acres </a:t>
            </a:r>
            <a:r>
              <a:rPr lang="en-US" altLang="en-US" b="1" i="1">
                <a:solidFill>
                  <a:srgbClr val="FFFF00"/>
                </a:solidFill>
                <a:latin typeface="Arial Unicode MS" pitchFamily="34" charset="-128"/>
              </a:rPr>
              <a:t>or</a:t>
            </a:r>
            <a:r>
              <a:rPr lang="en-US" altLang="en-US">
                <a:solidFill>
                  <a:srgbClr val="FFFF00"/>
                </a:solidFill>
                <a:latin typeface="Arial Unicode MS" pitchFamily="34" charset="-128"/>
              </a:rPr>
              <a:t>  when potential threats to life, property, natural resources, or cultural resources exist as a result of a smaller fire.</a:t>
            </a:r>
            <a:endParaRPr lang="en-US" altLang="en-US" sz="3200">
              <a:solidFill>
                <a:srgbClr val="FFFF00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5FE8780B-75BE-4FDE-B5F5-2E57C69816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905000"/>
          </a:xfr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rgbClr val="FFFF00"/>
                </a:solidFill>
                <a:latin typeface="Arial Unicode MS" pitchFamily="34" charset="-128"/>
              </a:rPr>
              <a:t>FSH 2509.13</a:t>
            </a:r>
            <a:br>
              <a:rPr lang="en-US" altLang="en-US">
                <a:solidFill>
                  <a:srgbClr val="FFFF00"/>
                </a:solidFill>
                <a:latin typeface="Arial Unicode MS" pitchFamily="34" charset="-128"/>
              </a:rPr>
            </a:br>
            <a:r>
              <a:rPr lang="en-US" altLang="en-US" sz="3600">
                <a:solidFill>
                  <a:srgbClr val="FFFF00"/>
                </a:solidFill>
                <a:latin typeface="Arial Unicode MS" pitchFamily="34" charset="-128"/>
              </a:rPr>
              <a:t>Responsibility of Team Leader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11B035DA-0717-4832-8C43-C7CBFE3D57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438400"/>
            <a:ext cx="7772400" cy="3505200"/>
          </a:xfr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>
              <a:solidFill>
                <a:srgbClr val="FFFF00"/>
              </a:solidFill>
              <a:latin typeface="Arial Unicode MS" pitchFamily="34" charset="-128"/>
            </a:endParaRP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altLang="en-US" sz="2400">
                <a:solidFill>
                  <a:srgbClr val="FFFF00"/>
                </a:solidFill>
                <a:latin typeface="Arial Unicode MS" pitchFamily="34" charset="-128"/>
              </a:rPr>
              <a:t>Determine if a survey team is needed by conducting a reconnaissance survey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n-US" altLang="en-US" sz="2000"/>
              <a:t> </a:t>
            </a:r>
            <a:endParaRPr lang="en-US" altLang="en-US" sz="2000">
              <a:solidFill>
                <a:srgbClr val="FFFF00"/>
              </a:solidFill>
              <a:latin typeface="Arial Unicode MS" pitchFamily="34" charset="-128"/>
            </a:endParaRP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altLang="en-US" sz="2400">
                <a:solidFill>
                  <a:srgbClr val="FFFF00"/>
                </a:solidFill>
                <a:latin typeface="Arial Unicode MS" pitchFamily="34" charset="-128"/>
              </a:rPr>
              <a:t>If the reconnaissance survey shows that emergency rehabilitation is not needed or justified, document this conclusion on Form FS-2500-8 (Burned-Area Report), and recommend to the Forest Supervisor that the burned-area survey not be conducted and that emergency rehabilitation of burned-area survey is unnecessary.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8873B-629D-480F-AD87-AD0ACBBD0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143000"/>
            <a:ext cx="7772400" cy="1143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PHOTO</a:t>
            </a:r>
          </a:p>
        </p:txBody>
      </p:sp>
      <p:pic>
        <p:nvPicPr>
          <p:cNvPr id="16386" name="Picture 4" descr="DCP_4966">
            <a:extLst>
              <a:ext uri="{FF2B5EF4-FFF2-40B4-BE49-F238E27FC236}">
                <a16:creationId xmlns:a16="http://schemas.microsoft.com/office/drawing/2014/main" id="{35C7C395-98EC-4C5A-83F5-2DD96CEF39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79413"/>
            <a:ext cx="9144000" cy="6097587"/>
          </a:xfr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F7EA7-7084-4623-8A65-60A2B4F81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143000"/>
            <a:ext cx="7772400" cy="1143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PHOTO</a:t>
            </a:r>
          </a:p>
        </p:txBody>
      </p:sp>
      <p:pic>
        <p:nvPicPr>
          <p:cNvPr id="17410" name="Picture 4" descr="rcw-feeding">
            <a:extLst>
              <a:ext uri="{FF2B5EF4-FFF2-40B4-BE49-F238E27FC236}">
                <a16:creationId xmlns:a16="http://schemas.microsoft.com/office/drawing/2014/main" id="{6D42B703-958F-4363-A0C4-07AE5A06BC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0"/>
            <a:ext cx="4589462" cy="6858000"/>
          </a:xfr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4FC27-F8ED-4D61-8B27-94C115C38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143000"/>
            <a:ext cx="7772400" cy="1143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PHOTO</a:t>
            </a:r>
          </a:p>
        </p:txBody>
      </p:sp>
      <p:pic>
        <p:nvPicPr>
          <p:cNvPr id="18434" name="Picture 4" descr="RCW cavity tree">
            <a:extLst>
              <a:ext uri="{FF2B5EF4-FFF2-40B4-BE49-F238E27FC236}">
                <a16:creationId xmlns:a16="http://schemas.microsoft.com/office/drawing/2014/main" id="{9030520D-7E82-4A57-986C-95F1E0EBD3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0"/>
            <a:ext cx="5137150" cy="6858000"/>
          </a:xfr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773B5-3086-4472-8B45-23B987EF3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143000"/>
            <a:ext cx="7772400" cy="1143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PHOTO</a:t>
            </a:r>
          </a:p>
        </p:txBody>
      </p:sp>
      <p:pic>
        <p:nvPicPr>
          <p:cNvPr id="19458" name="Picture 4" descr="Melaleuca05">
            <a:extLst>
              <a:ext uri="{FF2B5EF4-FFF2-40B4-BE49-F238E27FC236}">
                <a16:creationId xmlns:a16="http://schemas.microsoft.com/office/drawing/2014/main" id="{3086B84D-CEE5-4EC8-8790-2F85BF75AE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11150"/>
            <a:ext cx="9144000" cy="6013450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7AF8A-FFC6-40DF-95BD-32361E1F8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143000"/>
            <a:ext cx="7772400" cy="1143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PHOTO</a:t>
            </a:r>
          </a:p>
        </p:txBody>
      </p:sp>
      <p:pic>
        <p:nvPicPr>
          <p:cNvPr id="20482" name="Picture 4" descr="civil war gravesite">
            <a:extLst>
              <a:ext uri="{FF2B5EF4-FFF2-40B4-BE49-F238E27FC236}">
                <a16:creationId xmlns:a16="http://schemas.microsoft.com/office/drawing/2014/main" id="{6006C394-303C-4980-9CE0-ED8EEFC588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781050"/>
            <a:ext cx="7467600" cy="5162550"/>
          </a:xfr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1D2CD70A-9986-4547-9B5B-1298398013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905000"/>
          </a:xfr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rgbClr val="FFFF00"/>
                </a:solidFill>
                <a:latin typeface="Arial Unicode MS" pitchFamily="34" charset="-128"/>
              </a:rPr>
              <a:t>FSH 2509.13</a:t>
            </a:r>
            <a:br>
              <a:rPr lang="en-US" altLang="en-US">
                <a:solidFill>
                  <a:srgbClr val="FFFF00"/>
                </a:solidFill>
                <a:latin typeface="Arial Unicode MS" pitchFamily="34" charset="-128"/>
              </a:rPr>
            </a:br>
            <a:r>
              <a:rPr lang="en-US" altLang="en-US" sz="3600">
                <a:solidFill>
                  <a:srgbClr val="FFFF00"/>
                </a:solidFill>
                <a:latin typeface="Arial Unicode MS" pitchFamily="34" charset="-128"/>
              </a:rPr>
              <a:t>Responsibility of Team Leader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8D9A925D-62BC-44AA-90DF-C8A533B790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286000"/>
            <a:ext cx="7772400" cy="4419600"/>
          </a:xfr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endParaRPr lang="en-US" altLang="en-US">
              <a:solidFill>
                <a:srgbClr val="FFFF00"/>
              </a:solidFill>
              <a:latin typeface="Arial Unicode MS" pitchFamily="34" charset="-128"/>
            </a:endParaRPr>
          </a:p>
          <a:p>
            <a:pPr lvl="1" eaLnBrk="1" hangingPunct="1">
              <a:buClr>
                <a:schemeClr val="tx1"/>
              </a:buClr>
              <a:buFontTx/>
              <a:buChar char="•"/>
            </a:pPr>
            <a:r>
              <a:rPr lang="en-US" altLang="en-US">
                <a:solidFill>
                  <a:srgbClr val="FFFF00"/>
                </a:solidFill>
                <a:latin typeface="Arial Unicode MS" pitchFamily="34" charset="-128"/>
              </a:rPr>
              <a:t>If the reconnaissance survey shows that emergency rehabilitation is needed and justified, document this conclusion on Form FS-2500-8 (Burned-Area Report), and recommend to the Forest Supervisor that the burned-area survey team be formed</a:t>
            </a:r>
            <a:r>
              <a:rPr lang="en-US" altLang="en-US"/>
              <a:t> </a:t>
            </a:r>
            <a:r>
              <a:rPr lang="en-US" altLang="en-US" sz="3200">
                <a:solidFill>
                  <a:srgbClr val="FFFF00"/>
                </a:solidFill>
                <a:latin typeface="Arial Unicode MS" pitchFamily="34" charset="-128"/>
              </a:rPr>
              <a:t>.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5D7C910F-BB4E-4329-8883-3F1CFA92BB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  <a:latin typeface="Arial Unicode MS" pitchFamily="34" charset="-128"/>
              </a:rPr>
              <a:t>BAER ASSESSMENT TEAMS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B4267510-1337-471B-8965-E85AF7DB53F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5438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Team Leader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Soil Scientist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Wildland Hydrologist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Plant Specialist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GIS specialist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Wildlife Biologist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Archeologist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Wilderness Resource Advisor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	When formulating treatments and alternatives they provide invaluable input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Others depending on complexity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>
                <a:solidFill>
                  <a:srgbClr val="FFFF00"/>
                </a:solidFill>
                <a:latin typeface="Arial" panose="020B0604020202020204" pitchFamily="34" charset="0"/>
              </a:rPr>
              <a:t>NEPA, Forester, Operations,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22532" name="Picture 4" descr="red paw dark">
            <a:extLst>
              <a:ext uri="{FF2B5EF4-FFF2-40B4-BE49-F238E27FC236}">
                <a16:creationId xmlns:a16="http://schemas.microsoft.com/office/drawing/2014/main" id="{0D88D7BE-813F-49A3-B831-F9CE1A22B7D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0800" y="1981200"/>
            <a:ext cx="1600200" cy="1333500"/>
          </a:xfrm>
          <a:noFill/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>
            <a:extLst>
              <a:ext uri="{FF2B5EF4-FFF2-40B4-BE49-F238E27FC236}">
                <a16:creationId xmlns:a16="http://schemas.microsoft.com/office/drawing/2014/main" id="{D06D35F6-1A6B-4D5F-8379-EC21BADD83D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  <a:latin typeface="Arial Unicode MS" pitchFamily="34" charset="-128"/>
              </a:rPr>
              <a:t>BAER PURPOSE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6CAD1880-F225-4C4B-A9E0-751596BE1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676400"/>
            <a:ext cx="7772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3200">
                <a:solidFill>
                  <a:srgbClr val="FFFF00"/>
                </a:solidFill>
                <a:latin typeface="Arial Unicode MS" pitchFamily="34" charset="-128"/>
              </a:rPr>
              <a:t>To identify imminent post-fire threats to   life, safety, and property.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3200">
                <a:solidFill>
                  <a:srgbClr val="FFFF00"/>
                </a:solidFill>
                <a:latin typeface="Arial Unicode MS" pitchFamily="34" charset="-128"/>
              </a:rPr>
              <a:t>Critical natural and cultural resources resulting from the effects of a fire.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3200">
                <a:solidFill>
                  <a:srgbClr val="FFFF00"/>
                </a:solidFill>
                <a:latin typeface="Arial Unicode MS" pitchFamily="34" charset="-128"/>
              </a:rPr>
              <a:t>Take immediate actions to manage unacceptable risks</a:t>
            </a:r>
            <a:r>
              <a:rPr lang="en-US" altLang="en-US" sz="360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5123" name="Picture 3" descr="red paw dark">
            <a:extLst>
              <a:ext uri="{FF2B5EF4-FFF2-40B4-BE49-F238E27FC236}">
                <a16:creationId xmlns:a16="http://schemas.microsoft.com/office/drawing/2014/main" id="{58E56FBD-97F5-45E9-AF17-785B0818E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270500"/>
            <a:ext cx="19050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2E51F8D6-0372-46B9-A256-C85D172174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The Process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05CB207A-D6C9-4EC0-95B0-2CA12420C74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Complexity Analysis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Size up Fire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Burn Intensity Map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Assess Effects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Threats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Determine Team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Write Ops Plan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Write ESR Plan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Select Impl Ldr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Implement Specs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Monitor and Assess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Submit Reports</a:t>
            </a:r>
          </a:p>
        </p:txBody>
      </p:sp>
      <p:pic>
        <p:nvPicPr>
          <p:cNvPr id="23556" name="Picture 4" descr="Bosque Fire">
            <a:extLst>
              <a:ext uri="{FF2B5EF4-FFF2-40B4-BE49-F238E27FC236}">
                <a16:creationId xmlns:a16="http://schemas.microsoft.com/office/drawing/2014/main" id="{9A91B5CD-B6B6-4690-84D6-82A7AE5DBA8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/>
          <a:stretch>
            <a:fillRect/>
          </a:stretch>
        </p:blipFill>
        <p:spPr>
          <a:xfrm>
            <a:off x="4724400" y="1981200"/>
            <a:ext cx="3733800" cy="4114800"/>
          </a:xfrm>
          <a:noFill/>
          <a:ln w="19050">
            <a:solidFill>
              <a:srgbClr val="FF3300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E17878D8-7452-443D-B47E-D87EF4F4F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8001000" cy="1524000"/>
          </a:xfr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rgbClr val="FFFF00"/>
                </a:solidFill>
                <a:latin typeface="Arial Unicode MS" pitchFamily="34" charset="-128"/>
              </a:rPr>
              <a:t>Burn Complexity Analysis</a:t>
            </a:r>
            <a:br>
              <a:rPr lang="en-US" altLang="en-US" sz="3600">
                <a:solidFill>
                  <a:srgbClr val="FFFF00"/>
                </a:solidFill>
                <a:latin typeface="Arial Unicode MS" pitchFamily="34" charset="-128"/>
              </a:rPr>
            </a:br>
            <a:r>
              <a:rPr lang="en-US" altLang="en-US" sz="3600">
                <a:solidFill>
                  <a:srgbClr val="FFFF00"/>
                </a:solidFill>
                <a:latin typeface="Arial Unicode MS" pitchFamily="34" charset="-128"/>
              </a:rPr>
              <a:t>To determine the organization of the Planning Team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5FECAC7C-93AD-446F-B1AD-33733694375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438400"/>
            <a:ext cx="6629400" cy="4114800"/>
          </a:xfr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latin typeface="Arial Unicode MS" pitchFamily="34" charset="-128"/>
              </a:rPr>
              <a:t>Preliminary Field Recon by Air or Ground</a:t>
            </a:r>
          </a:p>
          <a:p>
            <a:pPr lvl="1" eaLnBrk="1" hangingPunct="1">
              <a:buClr>
                <a:schemeClr val="tx1"/>
              </a:buClr>
              <a:buFontTx/>
              <a:buChar char="•"/>
            </a:pPr>
            <a:r>
              <a:rPr lang="en-US" altLang="en-US" sz="2400">
                <a:solidFill>
                  <a:srgbClr val="FFFF00"/>
                </a:solidFill>
                <a:latin typeface="Arial Unicode MS" pitchFamily="34" charset="-128"/>
              </a:rPr>
              <a:t>Burn Intensity Map</a:t>
            </a:r>
          </a:p>
          <a:p>
            <a:pPr lvl="1" eaLnBrk="1" hangingPunct="1">
              <a:buClr>
                <a:schemeClr val="tx1"/>
              </a:buClr>
              <a:buFontTx/>
              <a:buChar char="•"/>
            </a:pPr>
            <a:r>
              <a:rPr lang="en-US" altLang="en-US" sz="2400">
                <a:solidFill>
                  <a:srgbClr val="FFFF00"/>
                </a:solidFill>
                <a:latin typeface="Arial Unicode MS" pitchFamily="34" charset="-128"/>
              </a:rPr>
              <a:t>Acreage</a:t>
            </a:r>
          </a:p>
          <a:p>
            <a:pPr lvl="1" eaLnBrk="1" hangingPunct="1">
              <a:buClr>
                <a:schemeClr val="tx1"/>
              </a:buClr>
              <a:buFontTx/>
              <a:buChar char="•"/>
            </a:pPr>
            <a:r>
              <a:rPr lang="en-US" altLang="en-US" sz="2400">
                <a:solidFill>
                  <a:srgbClr val="FFFF00"/>
                </a:solidFill>
                <a:latin typeface="Arial Unicode MS" pitchFamily="34" charset="-128"/>
              </a:rPr>
              <a:t>Vegetation Types and Resource Values</a:t>
            </a:r>
          </a:p>
          <a:p>
            <a:pPr lvl="1" eaLnBrk="1" hangingPunct="1">
              <a:buClr>
                <a:schemeClr val="tx1"/>
              </a:buClr>
              <a:buFontTx/>
              <a:buChar char="•"/>
            </a:pPr>
            <a:r>
              <a:rPr lang="en-US" altLang="en-US" sz="2400">
                <a:solidFill>
                  <a:srgbClr val="FFFF00"/>
                </a:solidFill>
                <a:latin typeface="Arial Unicode MS" pitchFamily="34" charset="-128"/>
              </a:rPr>
              <a:t>Threats to Humans, Developments, Resources</a:t>
            </a:r>
          </a:p>
          <a:p>
            <a:pPr lvl="1" eaLnBrk="1" hangingPunct="1">
              <a:buClr>
                <a:schemeClr val="tx1"/>
              </a:buClr>
              <a:buFontTx/>
              <a:buChar char="•"/>
            </a:pPr>
            <a:r>
              <a:rPr lang="en-US" altLang="en-US" sz="2400">
                <a:solidFill>
                  <a:srgbClr val="FFFF00"/>
                </a:solidFill>
                <a:latin typeface="Arial Unicode MS" pitchFamily="34" charset="-128"/>
              </a:rPr>
              <a:t>Land Owners and Jurisdictions</a:t>
            </a:r>
          </a:p>
        </p:txBody>
      </p:sp>
      <p:pic>
        <p:nvPicPr>
          <p:cNvPr id="24580" name="Picture 4" descr="red paw dark">
            <a:extLst>
              <a:ext uri="{FF2B5EF4-FFF2-40B4-BE49-F238E27FC236}">
                <a16:creationId xmlns:a16="http://schemas.microsoft.com/office/drawing/2014/main" id="{6FCFEC4C-84ED-46D5-83FE-FDDBE7A6FB4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47038" y="5943600"/>
            <a:ext cx="1096962" cy="914400"/>
          </a:xfrm>
          <a:noFill/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>
            <a:extLst>
              <a:ext uri="{FF2B5EF4-FFF2-40B4-BE49-F238E27FC236}">
                <a16:creationId xmlns:a16="http://schemas.microsoft.com/office/drawing/2014/main" id="{293383EB-1CCD-4E83-B2FE-89DD72A35A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  <a:latin typeface="Arial Unicode MS" pitchFamily="34" charset="-128"/>
              </a:rPr>
              <a:t>Qualitative Indicators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590E2660-01D9-4368-ABB8-8ACBB93FB15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676400"/>
            <a:ext cx="3810000" cy="441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latin typeface="Arial Unicode MS" pitchFamily="34" charset="-128"/>
              </a:rPr>
              <a:t>Fire residence time can be judged by completeness of fuel consumption:</a:t>
            </a:r>
          </a:p>
          <a:p>
            <a:pPr eaLnBrk="1" hangingPunct="1"/>
            <a:r>
              <a:rPr lang="en-US" altLang="en-US" sz="2800">
                <a:solidFill>
                  <a:srgbClr val="FFFF00"/>
                </a:solidFill>
                <a:latin typeface="Arial Unicode MS" pitchFamily="34" charset="-128"/>
              </a:rPr>
              <a:t>Low = black ashes</a:t>
            </a:r>
          </a:p>
          <a:p>
            <a:pPr eaLnBrk="1" hangingPunct="1"/>
            <a:r>
              <a:rPr lang="en-US" altLang="en-US" sz="2800">
                <a:solidFill>
                  <a:srgbClr val="FFFF00"/>
                </a:solidFill>
                <a:latin typeface="Arial Unicode MS" pitchFamily="34" charset="-128"/>
              </a:rPr>
              <a:t>Moderate = grey or mixed ashes</a:t>
            </a:r>
          </a:p>
          <a:p>
            <a:pPr eaLnBrk="1" hangingPunct="1"/>
            <a:r>
              <a:rPr lang="en-US" altLang="en-US" sz="2800">
                <a:solidFill>
                  <a:srgbClr val="FFFF00"/>
                </a:solidFill>
                <a:latin typeface="Arial Unicode MS" pitchFamily="34" charset="-128"/>
              </a:rPr>
              <a:t>High = white or red ashes</a:t>
            </a:r>
          </a:p>
        </p:txBody>
      </p:sp>
      <p:graphicFrame>
        <p:nvGraphicFramePr>
          <p:cNvPr id="1026" name="Object 4" descr="Image of ashen forest after a fire">
            <a:extLst>
              <a:ext uri="{FF2B5EF4-FFF2-40B4-BE49-F238E27FC236}">
                <a16:creationId xmlns:a16="http://schemas.microsoft.com/office/drawing/2014/main" id="{202998D3-D7B1-42EA-8055-644FC565F308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31001611"/>
              </p:ext>
            </p:extLst>
          </p:nvPr>
        </p:nvGraphicFramePr>
        <p:xfrm>
          <a:off x="4549775" y="1752600"/>
          <a:ext cx="3805238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Drawing" r:id="rId3" imgW="5657686" imgH="6458124" progId="Presentations.Drawing.10">
                  <p:embed/>
                </p:oleObj>
              </mc:Choice>
              <mc:Fallback>
                <p:oleObj name="Drawing" r:id="rId3" imgW="5657686" imgH="6458124" progId="Presentations.Drawing.1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9775" y="1752600"/>
                        <a:ext cx="3805238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>
            <a:extLst>
              <a:ext uri="{FF2B5EF4-FFF2-40B4-BE49-F238E27FC236}">
                <a16:creationId xmlns:a16="http://schemas.microsoft.com/office/drawing/2014/main" id="{ECD84441-5735-47C2-A3B0-29696FEC35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419600" cy="16764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  <a:latin typeface="Arial Unicode MS" pitchFamily="34" charset="-128"/>
              </a:rPr>
              <a:t>Soil Hydrophobicity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1D31C18D-BD7A-4676-B43C-0C1BCE33515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3276600"/>
            <a:ext cx="5562600" cy="2362200"/>
          </a:xfrm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rgbClr val="FFFF00"/>
                </a:solidFill>
                <a:latin typeface="Arial Unicode MS" pitchFamily="34" charset="-128"/>
              </a:rPr>
              <a:t>Less than 1 minute = none</a:t>
            </a:r>
          </a:p>
          <a:p>
            <a:pPr eaLnBrk="1" hangingPunct="1"/>
            <a:r>
              <a:rPr lang="en-US" altLang="en-US" sz="2800">
                <a:solidFill>
                  <a:srgbClr val="FFFF00"/>
                </a:solidFill>
                <a:latin typeface="Arial Unicode MS" pitchFamily="34" charset="-128"/>
              </a:rPr>
              <a:t>1-3 minutes = low</a:t>
            </a:r>
          </a:p>
          <a:p>
            <a:pPr eaLnBrk="1" hangingPunct="1"/>
            <a:r>
              <a:rPr lang="en-US" altLang="en-US" sz="2800">
                <a:solidFill>
                  <a:srgbClr val="FFFF00"/>
                </a:solidFill>
                <a:latin typeface="Arial Unicode MS" pitchFamily="34" charset="-128"/>
              </a:rPr>
              <a:t>3-10 minutes = moderate</a:t>
            </a:r>
          </a:p>
          <a:p>
            <a:pPr eaLnBrk="1" hangingPunct="1"/>
            <a:r>
              <a:rPr lang="en-US" altLang="en-US" sz="2800">
                <a:solidFill>
                  <a:srgbClr val="FFFF00"/>
                </a:solidFill>
                <a:latin typeface="Arial Unicode MS" pitchFamily="34" charset="-128"/>
              </a:rPr>
              <a:t>More than 10 minutes = high</a:t>
            </a:r>
          </a:p>
        </p:txBody>
      </p:sp>
      <p:graphicFrame>
        <p:nvGraphicFramePr>
          <p:cNvPr id="2050" name="Object 4" descr="Testing soil hydrophobocity">
            <a:extLst>
              <a:ext uri="{FF2B5EF4-FFF2-40B4-BE49-F238E27FC236}">
                <a16:creationId xmlns:a16="http://schemas.microsoft.com/office/drawing/2014/main" id="{3CBAE896-8BE5-4BB9-A859-41FE3512E5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7582633"/>
              </p:ext>
            </p:extLst>
          </p:nvPr>
        </p:nvGraphicFramePr>
        <p:xfrm>
          <a:off x="6248400" y="2743200"/>
          <a:ext cx="2743200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Drawing" r:id="rId3" imgW="3343536" imgH="4648221" progId="Presentations.Drawing.10">
                  <p:embed/>
                </p:oleObj>
              </mc:Choice>
              <mc:Fallback>
                <p:oleObj name="Drawing" r:id="rId3" imgW="3343536" imgH="4648221" progId="Presentations.Drawing.1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2743200"/>
                        <a:ext cx="2743200" cy="388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3" name="Picture 5" descr="P1010023">
            <a:extLst>
              <a:ext uri="{FF2B5EF4-FFF2-40B4-BE49-F238E27FC236}">
                <a16:creationId xmlns:a16="http://schemas.microsoft.com/office/drawing/2014/main" id="{2A162681-2569-4A46-BDA1-498830DAEB3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76200"/>
            <a:ext cx="3810000" cy="2857500"/>
          </a:xfrm>
          <a:noFill/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>
            <a:extLst>
              <a:ext uri="{FF2B5EF4-FFF2-40B4-BE49-F238E27FC236}">
                <a16:creationId xmlns:a16="http://schemas.microsoft.com/office/drawing/2014/main" id="{D2D200B4-20B5-4154-B87A-226BF2EC1A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61722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FIRE INTENSITY MAP AND THREATS</a:t>
            </a:r>
          </a:p>
        </p:txBody>
      </p:sp>
      <p:sp>
        <p:nvSpPr>
          <p:cNvPr id="25602" name="Rectangle 2" descr="Fire intensity map">
            <a:extLst>
              <a:ext uri="{FF2B5EF4-FFF2-40B4-BE49-F238E27FC236}">
                <a16:creationId xmlns:a16="http://schemas.microsoft.com/office/drawing/2014/main" id="{89DD5EAB-C6B5-4E44-8DFB-4F362D1E0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13" y="400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5603" name="Picture 3" descr="intensity">
            <a:extLst>
              <a:ext uri="{FF2B5EF4-FFF2-40B4-BE49-F238E27FC236}">
                <a16:creationId xmlns:a16="http://schemas.microsoft.com/office/drawing/2014/main" id="{D0A66928-4220-4432-9FA0-69790AFC8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Map of areas with potential flooding and high erosion">
            <a:extLst>
              <a:ext uri="{FF2B5EF4-FFF2-40B4-BE49-F238E27FC236}">
                <a16:creationId xmlns:a16="http://schemas.microsoft.com/office/drawing/2014/main" id="{E9790F03-0785-453A-AF03-97C86FB03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4">
            <a:extLst>
              <a:ext uri="{FF2B5EF4-FFF2-40B4-BE49-F238E27FC236}">
                <a16:creationId xmlns:a16="http://schemas.microsoft.com/office/drawing/2014/main" id="{B00B2CEF-1F3F-46EA-B255-AC26ECEEE9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71628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</a:rPr>
              <a:t>POTENTIAL FLOODING &amp; HIGH EROSION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watershed treatments">
            <a:extLst>
              <a:ext uri="{FF2B5EF4-FFF2-40B4-BE49-F238E27FC236}">
                <a16:creationId xmlns:a16="http://schemas.microsoft.com/office/drawing/2014/main" id="{44A16DA0-CED4-4638-988E-D17288A18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4">
            <a:extLst>
              <a:ext uri="{FF2B5EF4-FFF2-40B4-BE49-F238E27FC236}">
                <a16:creationId xmlns:a16="http://schemas.microsoft.com/office/drawing/2014/main" id="{979949E3-CE2E-41E6-BD9E-282C9CA003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7239000" cy="762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000000"/>
                </a:solidFill>
                <a:latin typeface="Arial" panose="020B0604020202020204" pitchFamily="34" charset="0"/>
              </a:rPr>
              <a:t>WATERSHED TREATMENTS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6AA25AE0-4188-4000-A691-62C4A00FB6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/>
              <a:t>Rodeo-Chediski Fire</a:t>
            </a:r>
          </a:p>
        </p:txBody>
      </p:sp>
      <p:pic>
        <p:nvPicPr>
          <p:cNvPr id="28675" name="Picture 3" descr="burnsev">
            <a:extLst>
              <a:ext uri="{FF2B5EF4-FFF2-40B4-BE49-F238E27FC236}">
                <a16:creationId xmlns:a16="http://schemas.microsoft.com/office/drawing/2014/main" id="{DDF85208-201A-4EF5-B506-42F0909E2600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143000"/>
            <a:ext cx="8534400" cy="5595938"/>
          </a:xfrm>
          <a:noFill/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>
            <a:extLst>
              <a:ext uri="{FF2B5EF4-FFF2-40B4-BE49-F238E27FC236}">
                <a16:creationId xmlns:a16="http://schemas.microsoft.com/office/drawing/2014/main" id="{9D01723E-A31C-4432-9E78-E47F33EDC9E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2743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8000" dirty="0">
                <a:solidFill>
                  <a:srgbClr val="FFFF00"/>
                </a:solidFill>
              </a:rPr>
              <a:t>BAER TREATMENTS</a:t>
            </a:r>
          </a:p>
        </p:txBody>
      </p:sp>
      <p:pic>
        <p:nvPicPr>
          <p:cNvPr id="29698" name="Picture 2" descr="red paw dark">
            <a:extLst>
              <a:ext uri="{FF2B5EF4-FFF2-40B4-BE49-F238E27FC236}">
                <a16:creationId xmlns:a16="http://schemas.microsoft.com/office/drawing/2014/main" id="{A390976A-68D0-4AEC-8955-BC88AD0C7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0"/>
            <a:ext cx="23622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SCF0045">
            <a:extLst>
              <a:ext uri="{FF2B5EF4-FFF2-40B4-BE49-F238E27FC236}">
                <a16:creationId xmlns:a16="http://schemas.microsoft.com/office/drawing/2014/main" id="{74153370-2831-45EF-9031-571882678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Rectangle 3">
            <a:extLst>
              <a:ext uri="{FF2B5EF4-FFF2-40B4-BE49-F238E27FC236}">
                <a16:creationId xmlns:a16="http://schemas.microsoft.com/office/drawing/2014/main" id="{4D035578-16EB-4F24-A5A0-2A4A06A7A8E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</a:rPr>
              <a:t>Wilderness BAER Treatments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1F0A20D-8EE1-48A0-B9EE-CC6C9DD5F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600200"/>
            <a:ext cx="7772400" cy="3962400"/>
          </a:xfrm>
          <a:prstGeom prst="rect">
            <a:avLst/>
          </a:prstGeom>
          <a:solidFill>
            <a:srgbClr val="B2B2B2">
              <a:alpha val="36078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buFontTx/>
              <a:buChar char="-"/>
              <a:defRPr/>
            </a:pPr>
            <a:r>
              <a:rPr lang="en-US" sz="2800" b="1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Minimum necessary to address </a:t>
            </a:r>
            <a:r>
              <a:rPr lang="en-US" sz="2800" b="1" kern="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protectio</a:t>
            </a:r>
            <a:r>
              <a:rPr lang="en-US" sz="2800" b="1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n needs</a:t>
            </a:r>
          </a:p>
          <a:p>
            <a:pPr>
              <a:buFontTx/>
              <a:buChar char="-"/>
              <a:defRPr/>
            </a:pPr>
            <a:r>
              <a:rPr lang="en-US" sz="2800" b="1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Minimize intrusion of motorized equipment</a:t>
            </a:r>
          </a:p>
          <a:p>
            <a:pPr>
              <a:buFontTx/>
              <a:buChar char="-"/>
              <a:defRPr/>
            </a:pPr>
            <a:r>
              <a:rPr lang="en-US" sz="2800" b="1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Minimize introduction of NNIS</a:t>
            </a:r>
          </a:p>
          <a:p>
            <a:pPr>
              <a:buFontTx/>
              <a:buChar char="-"/>
              <a:defRPr/>
            </a:pPr>
            <a:r>
              <a:rPr lang="en-US" sz="2800" b="1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Leave area natural</a:t>
            </a:r>
          </a:p>
          <a:p>
            <a:pPr>
              <a:buFontTx/>
              <a:buChar char="-"/>
              <a:defRPr/>
            </a:pPr>
            <a:r>
              <a:rPr lang="en-US" sz="2800" b="1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Utilize native materials</a:t>
            </a:r>
          </a:p>
          <a:p>
            <a:pPr>
              <a:buFontTx/>
              <a:buChar char="-"/>
              <a:defRPr/>
            </a:pPr>
            <a:r>
              <a:rPr lang="en-US" sz="2800" b="1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Utilize materials or structures that area</a:t>
            </a:r>
          </a:p>
          <a:p>
            <a:pPr>
              <a:defRPr/>
            </a:pPr>
            <a:r>
              <a:rPr lang="en-US" sz="2800" b="1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  temporary and plan for removal</a:t>
            </a:r>
          </a:p>
          <a:p>
            <a:pPr>
              <a:buFontTx/>
              <a:buChar char="-"/>
              <a:defRPr/>
            </a:pPr>
            <a:endParaRPr lang="en-US" sz="2800" b="1" kern="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en-US" sz="2800" b="1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endParaRPr lang="en-US" sz="4400" b="1" kern="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B5794-950E-4582-82BA-973CA846A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143000"/>
            <a:ext cx="7772400" cy="1143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BAER</a:t>
            </a:r>
          </a:p>
        </p:txBody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C6861A13-684E-4C0E-A0D3-3012D7854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703388"/>
            <a:ext cx="2971800" cy="393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  <a:latin typeface="Arial Unicode MS" pitchFamily="34" charset="-128"/>
              </a:rPr>
              <a:t>BAER is an </a:t>
            </a:r>
            <a:r>
              <a:rPr lang="en-US" altLang="en-US" sz="2800" b="1">
                <a:solidFill>
                  <a:srgbClr val="FFFF00"/>
                </a:solidFill>
                <a:latin typeface="Arial Unicode MS" pitchFamily="34" charset="-128"/>
              </a:rPr>
              <a:t>emergency </a:t>
            </a:r>
            <a:r>
              <a:rPr lang="en-US" altLang="en-US" sz="2800">
                <a:solidFill>
                  <a:srgbClr val="FFFF00"/>
                </a:solidFill>
                <a:latin typeface="Arial Unicode MS" pitchFamily="34" charset="-128"/>
              </a:rPr>
              <a:t>function and should be treated as such by the Incident Commander and Agency Administrator</a:t>
            </a:r>
          </a:p>
        </p:txBody>
      </p:sp>
      <p:pic>
        <p:nvPicPr>
          <p:cNvPr id="6147" name="Picture 3" descr="ramada big debris">
            <a:extLst>
              <a:ext uri="{FF2B5EF4-FFF2-40B4-BE49-F238E27FC236}">
                <a16:creationId xmlns:a16="http://schemas.microsoft.com/office/drawing/2014/main" id="{AEA1BFEE-FE5E-4675-8472-01B1F1D8C2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1676400"/>
            <a:ext cx="5486400" cy="4114800"/>
          </a:xfrm>
          <a:noFill/>
          <a:ln w="25400">
            <a:solidFill>
              <a:srgbClr val="FF33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MG0004">
            <a:extLst>
              <a:ext uri="{FF2B5EF4-FFF2-40B4-BE49-F238E27FC236}">
                <a16:creationId xmlns:a16="http://schemas.microsoft.com/office/drawing/2014/main" id="{BE8EC14C-165B-4741-AEA0-B20FACAAA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>
            <a:extLst>
              <a:ext uri="{FF2B5EF4-FFF2-40B4-BE49-F238E27FC236}">
                <a16:creationId xmlns:a16="http://schemas.microsoft.com/office/drawing/2014/main" id="{B2B03881-7E23-4F8E-A797-AD10BC749C03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914400" y="838200"/>
            <a:ext cx="4191000" cy="579438"/>
          </a:xfrm>
          <a:prstGeom prst="rect">
            <a:avLst/>
          </a:prstGeom>
          <a:solidFill>
            <a:srgbClr val="CCFFCC"/>
          </a:solidFill>
          <a:ln>
            <a:noFill/>
            <a:prstDash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Slope Treatments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ndian Jensen checkdams">
            <a:extLst>
              <a:ext uri="{FF2B5EF4-FFF2-40B4-BE49-F238E27FC236}">
                <a16:creationId xmlns:a16="http://schemas.microsoft.com/office/drawing/2014/main" id="{B6E44ACF-CE19-4F16-A880-E22A7A230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>
            <a:extLst>
              <a:ext uri="{FF2B5EF4-FFF2-40B4-BE49-F238E27FC236}">
                <a16:creationId xmlns:a16="http://schemas.microsoft.com/office/drawing/2014/main" id="{7777CD9C-0A6C-4715-B05B-C868D7C618FC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914400" y="762000"/>
            <a:ext cx="3886200" cy="579438"/>
          </a:xfrm>
          <a:prstGeom prst="rect">
            <a:avLst/>
          </a:prstGeom>
          <a:solidFill>
            <a:srgbClr val="CCFFCC"/>
          </a:solidFill>
          <a:ln>
            <a:noFill/>
            <a:prstDash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Channel structures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4FBC9A54-DCE9-4317-9ACC-D0E1AF9B77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AERIAL SEEDING</a:t>
            </a:r>
          </a:p>
        </p:txBody>
      </p:sp>
      <p:pic>
        <p:nvPicPr>
          <p:cNvPr id="33795" name="Picture 3" descr="DSC_0299">
            <a:extLst>
              <a:ext uri="{FF2B5EF4-FFF2-40B4-BE49-F238E27FC236}">
                <a16:creationId xmlns:a16="http://schemas.microsoft.com/office/drawing/2014/main" id="{0A6D8943-4F9F-41F7-BB72-784074E2C6F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5" t="12747" b="37566"/>
          <a:stretch>
            <a:fillRect/>
          </a:stretch>
        </p:blipFill>
        <p:spPr>
          <a:xfrm>
            <a:off x="1077913" y="3276600"/>
            <a:ext cx="2474912" cy="1220788"/>
          </a:xfrm>
          <a:noFill/>
          <a:ln w="28575">
            <a:solidFill>
              <a:srgbClr val="3366FF"/>
            </a:solidFill>
            <a:miter lim="800000"/>
            <a:headEnd/>
            <a:tailEnd/>
          </a:ln>
        </p:spPr>
      </p:pic>
      <p:pic>
        <p:nvPicPr>
          <p:cNvPr id="33796" name="Picture 4" descr="4026-ST1">
            <a:extLst>
              <a:ext uri="{FF2B5EF4-FFF2-40B4-BE49-F238E27FC236}">
                <a16:creationId xmlns:a16="http://schemas.microsoft.com/office/drawing/2014/main" id="{32B2A493-D7AE-45F1-AD04-A61ED4B484D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2209800"/>
            <a:ext cx="4419600" cy="3314700"/>
          </a:xfrm>
          <a:noFill/>
          <a:ln w="28575">
            <a:solidFill>
              <a:srgbClr val="3366FF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SCF0045">
            <a:extLst>
              <a:ext uri="{FF2B5EF4-FFF2-40B4-BE49-F238E27FC236}">
                <a16:creationId xmlns:a16="http://schemas.microsoft.com/office/drawing/2014/main" id="{CD97A7FC-08D3-400B-B0A5-AB88754BC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Rectangle 3">
            <a:extLst>
              <a:ext uri="{FF2B5EF4-FFF2-40B4-BE49-F238E27FC236}">
                <a16:creationId xmlns:a16="http://schemas.microsoft.com/office/drawing/2014/main" id="{FC8B054B-ED17-4F58-9F15-A51B7B6AE06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Straw Mulching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>
            <a:extLst>
              <a:ext uri="{FF2B5EF4-FFF2-40B4-BE49-F238E27FC236}">
                <a16:creationId xmlns:a16="http://schemas.microsoft.com/office/drawing/2014/main" id="{0597F506-F82F-40F9-A31F-B491E2ADC0E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RCW Cavity Inserts</a:t>
            </a:r>
          </a:p>
        </p:txBody>
      </p:sp>
      <p:pic>
        <p:nvPicPr>
          <p:cNvPr id="35843" name="Picture 4" descr="RCW cavity insets">
            <a:extLst>
              <a:ext uri="{FF2B5EF4-FFF2-40B4-BE49-F238E27FC236}">
                <a16:creationId xmlns:a16="http://schemas.microsoft.com/office/drawing/2014/main" id="{68FB1C64-DE7A-4BC9-BEB1-722D6CDD9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47800"/>
            <a:ext cx="33686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6">
            <a:extLst>
              <a:ext uri="{FF2B5EF4-FFF2-40B4-BE49-F238E27FC236}">
                <a16:creationId xmlns:a16="http://schemas.microsoft.com/office/drawing/2014/main" id="{26C36537-8E4D-4465-B29C-7E34CEEB1C7A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304800" y="328613"/>
            <a:ext cx="7219950" cy="954087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Invasive species treatments, Rehab Plan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Loxahatchee National Wildlife Refuge</a:t>
            </a:r>
          </a:p>
        </p:txBody>
      </p:sp>
      <p:pic>
        <p:nvPicPr>
          <p:cNvPr id="36866" name="Picture 4" descr="Image of Section 3 Fire">
            <a:extLst>
              <a:ext uri="{FF2B5EF4-FFF2-40B4-BE49-F238E27FC236}">
                <a16:creationId xmlns:a16="http://schemas.microsoft.com/office/drawing/2014/main" id="{2E35BB3A-284A-41E1-88C5-C84143191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52575"/>
            <a:ext cx="38862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7">
            <a:extLst>
              <a:ext uri="{FF2B5EF4-FFF2-40B4-BE49-F238E27FC236}">
                <a16:creationId xmlns:a16="http://schemas.microsoft.com/office/drawing/2014/main" id="{F7DF58D4-4EB2-478B-9962-33707B1EA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486400"/>
            <a:ext cx="236061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FF00"/>
                </a:solidFill>
              </a:rPr>
              <a:t>Section 3 Fire</a:t>
            </a:r>
          </a:p>
          <a:p>
            <a:pPr eaLnBrk="1" hangingPunct="1"/>
            <a:r>
              <a:rPr lang="en-US" altLang="en-US" b="1">
                <a:solidFill>
                  <a:srgbClr val="FFFF00"/>
                </a:solidFill>
              </a:rPr>
              <a:t>June 25-27, 2001</a:t>
            </a:r>
          </a:p>
          <a:p>
            <a:pPr eaLnBrk="1" hangingPunct="1"/>
            <a:r>
              <a:rPr lang="en-US" altLang="en-US" b="1">
                <a:solidFill>
                  <a:srgbClr val="FFFF00"/>
                </a:solidFill>
              </a:rPr>
              <a:t>9,000 acres</a:t>
            </a:r>
          </a:p>
          <a:p>
            <a:pPr eaLnBrk="1" hangingPunct="1"/>
            <a:endParaRPr lang="en-US" altLang="en-US" b="1">
              <a:solidFill>
                <a:srgbClr val="FFFF00"/>
              </a:solidFill>
            </a:endParaRPr>
          </a:p>
          <a:p>
            <a:pPr eaLnBrk="1" hangingPunct="1"/>
            <a:endParaRPr lang="en-US" altLang="en-US" b="1">
              <a:solidFill>
                <a:srgbClr val="FFFF00"/>
              </a:solidFill>
            </a:endParaRPr>
          </a:p>
        </p:txBody>
      </p:sp>
      <p:pic>
        <p:nvPicPr>
          <p:cNvPr id="36867" name="Picture 5" descr="Diagram of burn perimeter and trees burned">
            <a:extLst>
              <a:ext uri="{FF2B5EF4-FFF2-40B4-BE49-F238E27FC236}">
                <a16:creationId xmlns:a16="http://schemas.microsoft.com/office/drawing/2014/main" id="{1439AE2C-E07E-4D61-8BFB-BB8E2EFF9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1295400"/>
            <a:ext cx="47720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39350DB9-B59B-42FF-B8CC-F47220AA37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914400"/>
          </a:xfrm>
        </p:spPr>
        <p:txBody>
          <a:bodyPr/>
          <a:lstStyle/>
          <a:p>
            <a:pPr algn="l" eaLnBrk="1" hangingPunct="1"/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IMPLEMENTATION LEADER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06ED500C-4BA6-4F85-AF36-7AB5059C99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4724400" cy="4724400"/>
          </a:xfrm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It is critically important that a project implementation leader be assigned to coordinate rehabilitation activities.  </a:t>
            </a:r>
          </a:p>
          <a:p>
            <a:pPr eaLnBrk="1" hangingPunct="1"/>
            <a:endParaRPr lang="en-US" altLang="en-US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The first six months will be particularly complex and time consuming and should not be a collateral duty assignment.  </a:t>
            </a:r>
          </a:p>
          <a:p>
            <a:pPr eaLnBrk="1" hangingPunct="1"/>
            <a:endParaRPr lang="en-US" altLang="en-US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Experience has indicated that the ability of the agency to quickly hire a project implementation leader will effect the overall success of the project.</a:t>
            </a:r>
          </a:p>
        </p:txBody>
      </p:sp>
      <p:pic>
        <p:nvPicPr>
          <p:cNvPr id="352260" name="Picture 4" descr="bomb_1">
            <a:extLst>
              <a:ext uri="{FF2B5EF4-FFF2-40B4-BE49-F238E27FC236}">
                <a16:creationId xmlns:a16="http://schemas.microsoft.com/office/drawing/2014/main" id="{A02F704A-E3FF-43B4-9540-CF093AE37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1371600"/>
            <a:ext cx="35845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2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2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ext Box 5">
            <a:extLst>
              <a:ext uri="{FF2B5EF4-FFF2-40B4-BE49-F238E27FC236}">
                <a16:creationId xmlns:a16="http://schemas.microsoft.com/office/drawing/2014/main" id="{4836BC5C-96CD-4A14-A6D1-A70C90A7D180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2895600" y="381000"/>
            <a:ext cx="3352800" cy="70167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SUMMARY</a:t>
            </a: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C5B15CA6-98B6-4A53-9AAF-DD88FF19ED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572000"/>
          </a:xfrm>
          <a:noFill/>
        </p:spPr>
        <p:txBody>
          <a:bodyPr/>
          <a:lstStyle/>
          <a:p>
            <a:pPr marL="230188" indent="-230188" eaLnBrk="1" hangingPunct="1">
              <a:lnSpc>
                <a:spcPct val="90000"/>
              </a:lnSpc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 Unicode MS" pitchFamily="34" charset="-128"/>
              </a:rPr>
              <a:t>BAER Mission:</a:t>
            </a:r>
          </a:p>
          <a:p>
            <a:pPr marL="230188" indent="-230188" eaLnBrk="1" hangingPunct="1">
              <a:lnSpc>
                <a:spcPct val="90000"/>
              </a:lnSpc>
            </a:pPr>
            <a:r>
              <a:rPr lang="en-US" altLang="en-US" sz="2400" b="1">
                <a:solidFill>
                  <a:srgbClr val="FFFF00"/>
                </a:solidFill>
                <a:latin typeface="Arial Unicode MS" pitchFamily="34" charset="-128"/>
              </a:rPr>
              <a:t>The BAER program addresses short-term post-fire emergency situations with the goal of protecting life, property, natural, and cultural resources.</a:t>
            </a:r>
          </a:p>
          <a:p>
            <a:pPr marL="230188" indent="-230188" eaLnBrk="1" hangingPunct="1">
              <a:lnSpc>
                <a:spcPct val="90000"/>
              </a:lnSpc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Arial Unicode MS" pitchFamily="34" charset="-128"/>
              </a:rPr>
              <a:t> </a:t>
            </a:r>
          </a:p>
          <a:p>
            <a:pPr marL="230188" indent="-230188" eaLnBrk="1" hangingPunct="1">
              <a:lnSpc>
                <a:spcPct val="90000"/>
              </a:lnSpc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 Unicode MS" pitchFamily="34" charset="-128"/>
              </a:rPr>
              <a:t>Why do we do BAER?</a:t>
            </a:r>
          </a:p>
          <a:p>
            <a:pPr marL="230188" indent="-230188" eaLnBrk="1" hangingPunct="1">
              <a:lnSpc>
                <a:spcPct val="90000"/>
              </a:lnSpc>
            </a:pPr>
            <a:r>
              <a:rPr lang="en-US" altLang="en-US" sz="2400" b="1">
                <a:solidFill>
                  <a:srgbClr val="FFFF00"/>
                </a:solidFill>
                <a:latin typeface="Arial Unicode MS" pitchFamily="34" charset="-128"/>
              </a:rPr>
              <a:t>Post-fire hazards can KILL people and DAMAGE property and resource values.</a:t>
            </a:r>
          </a:p>
          <a:p>
            <a:pPr marL="230188" indent="-230188" eaLnBrk="1" hangingPunct="1">
              <a:lnSpc>
                <a:spcPct val="90000"/>
              </a:lnSpc>
              <a:buFontTx/>
              <a:buNone/>
            </a:pPr>
            <a:endParaRPr lang="en-US" altLang="en-US" sz="2400" b="1">
              <a:solidFill>
                <a:srgbClr val="FFFF00"/>
              </a:solidFill>
              <a:latin typeface="Arial Unicode MS" pitchFamily="34" charset="-128"/>
            </a:endParaRPr>
          </a:p>
          <a:p>
            <a:pPr marL="230188" indent="-230188" eaLnBrk="1" hangingPunct="1">
              <a:lnSpc>
                <a:spcPct val="90000"/>
              </a:lnSpc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Arial Unicode MS" pitchFamily="34" charset="-128"/>
              </a:rPr>
              <a:t>Program Limitations:</a:t>
            </a:r>
          </a:p>
          <a:p>
            <a:pPr marL="230188" indent="-230188" eaLnBrk="1" hangingPunct="1">
              <a:lnSpc>
                <a:spcPct val="90000"/>
              </a:lnSpc>
            </a:pPr>
            <a:r>
              <a:rPr lang="en-US" altLang="en-US" sz="2400" b="1">
                <a:solidFill>
                  <a:srgbClr val="FFFF00"/>
                </a:solidFill>
                <a:latin typeface="Arial Unicode MS" pitchFamily="34" charset="-128"/>
              </a:rPr>
              <a:t>BAER is not an opportunity to fix historic problems, expand programs or personnel, or conduct new surveys or long-term restoration.</a:t>
            </a:r>
          </a:p>
        </p:txBody>
      </p:sp>
      <p:sp>
        <p:nvSpPr>
          <p:cNvPr id="373764" name="Rectangle 4">
            <a:extLst>
              <a:ext uri="{FF2B5EF4-FFF2-40B4-BE49-F238E27FC236}">
                <a16:creationId xmlns:a16="http://schemas.microsoft.com/office/drawing/2014/main" id="{9ACAEC7E-0049-4CD7-A227-E9313826F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219200"/>
            <a:ext cx="3657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algn="ctr" rotWithShape="0">
              <a:schemeClr val="tx1"/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3200" b="1">
                <a:solidFill>
                  <a:srgbClr val="FFFF00"/>
                </a:solidFill>
                <a:latin typeface="Maiandra GD" pitchFamily="34" charset="0"/>
              </a:rPr>
              <a:t>BAER Program</a:t>
            </a:r>
          </a:p>
        </p:txBody>
      </p:sp>
    </p:spTree>
  </p:cSld>
  <p:clrMapOvr>
    <a:masterClrMapping/>
  </p:clrMapOvr>
  <p:transition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26">
            <a:extLst>
              <a:ext uri="{FF2B5EF4-FFF2-40B4-BE49-F238E27FC236}">
                <a16:creationId xmlns:a16="http://schemas.microsoft.com/office/drawing/2014/main" id="{ED039015-091F-4E3D-A0A3-1A97E64D86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</a:rPr>
              <a:t>PRE-SEASON PREPAREDNESS</a:t>
            </a:r>
          </a:p>
        </p:txBody>
      </p:sp>
      <p:sp>
        <p:nvSpPr>
          <p:cNvPr id="39939" name="Rectangle 1027">
            <a:extLst>
              <a:ext uri="{FF2B5EF4-FFF2-40B4-BE49-F238E27FC236}">
                <a16:creationId xmlns:a16="http://schemas.microsoft.com/office/drawing/2014/main" id="{F117BB81-1AC1-4DDB-AB12-91F114A5013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086600" cy="44958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Select and maintain BAER team roster - team leaders, members, support personnel and trainees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4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Establish pre-planned treatment strategies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4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Keep current management direction accessible (LMP, Department Manuals, IA BAER Handbook, etc.)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4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Insure team readiness - safety, personal gear, availability status for on-forest and off-forest assignments, logistics, etc.,</a:t>
            </a:r>
          </a:p>
        </p:txBody>
      </p:sp>
      <p:pic>
        <p:nvPicPr>
          <p:cNvPr id="39940" name="Picture 1028" descr="red paw dark">
            <a:extLst>
              <a:ext uri="{FF2B5EF4-FFF2-40B4-BE49-F238E27FC236}">
                <a16:creationId xmlns:a16="http://schemas.microsoft.com/office/drawing/2014/main" id="{BAAD64BC-5590-4A0D-A8F8-A9B1AA48659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4638" y="5791200"/>
            <a:ext cx="1096962" cy="914400"/>
          </a:xfrm>
          <a:noFill/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CF114339-5511-4D85-A379-AEAE3569D0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6477000" cy="1295400"/>
          </a:xfrm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WHERE TO GET MORE INFORMATION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D97A606E-2FEF-459D-B2FE-A875238399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001000" cy="4648200"/>
          </a:xfr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 sz="2400" b="1">
              <a:latin typeface="Arial Unicode MS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u="sng">
                <a:latin typeface="Arial Unicode MS" pitchFamily="34" charset="-128"/>
              </a:rPr>
              <a:t>Regional Coordinators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u="sng">
              <a:latin typeface="Arial Unicode MS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>
                <a:latin typeface="Arial Unicode MS" pitchFamily="34" charset="-128"/>
              </a:rPr>
              <a:t>Sue Wilder – USFWS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>
                <a:latin typeface="Arial Unicode MS" pitchFamily="34" charset="-128"/>
              </a:rPr>
              <a:t>Emanuel Hudson – USFS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>
                <a:latin typeface="Arial Unicode MS" pitchFamily="34" charset="-128"/>
              </a:rPr>
              <a:t>Caroline Noble – NPS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b="1">
              <a:latin typeface="Arial Unicode MS" pitchFamily="34" charset="-128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DCP_4950">
            <a:extLst>
              <a:ext uri="{FF2B5EF4-FFF2-40B4-BE49-F238E27FC236}">
                <a16:creationId xmlns:a16="http://schemas.microsoft.com/office/drawing/2014/main" id="{C2ABD972-DDAB-444F-BA02-83FC450AC4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3213"/>
            <a:ext cx="9144000" cy="6097587"/>
          </a:xfrm>
          <a:noFill/>
        </p:spPr>
      </p:pic>
      <p:sp>
        <p:nvSpPr>
          <p:cNvPr id="7171" name="Rectangle 2">
            <a:extLst>
              <a:ext uri="{FF2B5EF4-FFF2-40B4-BE49-F238E27FC236}">
                <a16:creationId xmlns:a16="http://schemas.microsoft.com/office/drawing/2014/main" id="{A82E72EC-15D9-4125-BFD5-8D3367D86F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685800"/>
            <a:ext cx="8610600" cy="25908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BAER and Wilderness Areas</a:t>
            </a:r>
            <a:b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>
                <a:solidFill>
                  <a:srgbClr val="FFFF00"/>
                </a:solidFill>
                <a:latin typeface="Arial" panose="020B0604020202020204" pitchFamily="34" charset="0"/>
              </a:rPr>
              <a:t>- permitted to prevent unnatural loss of wilderness resource or             </a:t>
            </a:r>
            <a:br>
              <a:rPr lang="en-US" altLang="en-US" sz="2800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altLang="en-US" sz="2800">
                <a:solidFill>
                  <a:srgbClr val="FFFF00"/>
                </a:solidFill>
                <a:latin typeface="Arial" panose="020B0604020202020204" pitchFamily="34" charset="0"/>
              </a:rPr>
              <a:t> - to prevent protect life, property, and other resource values outside of wilderness</a:t>
            </a:r>
            <a:endParaRPr lang="en-US" altLang="en-US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FA04AA23-CC5C-4C73-AA0D-45D4511B95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6477000" cy="1295400"/>
          </a:xfrm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WHERE TO GET MORE INFORMATION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3899C50F-687B-479D-9212-13D2E97A97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001000" cy="4648200"/>
          </a:xfr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Interagency Burned Area Emergency Stabilization and Rehabilitation Handbook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National Interagency Training Sessions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Field Operations Guide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NIFC Websites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BAER Briefcase CD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834CC561-1707-4894-8082-5C80973765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>
                <a:solidFill>
                  <a:schemeClr val="bg1"/>
                </a:solidFill>
              </a:rPr>
              <a:t>DOI Web Site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50D8A2D6-C69B-479D-ABD1-57D61663CB4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8305800" cy="6858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</a:rPr>
              <a:t>http://fire.r9.fws.gov/ifcc/Esr/home.htm</a:t>
            </a:r>
          </a:p>
        </p:txBody>
      </p:sp>
      <p:sp>
        <p:nvSpPr>
          <p:cNvPr id="43012" name="Rectangle 4">
            <a:extLst>
              <a:ext uri="{FF2B5EF4-FFF2-40B4-BE49-F238E27FC236}">
                <a16:creationId xmlns:a16="http://schemas.microsoft.com/office/drawing/2014/main" id="{D89410F1-E42D-4C90-B7DF-955724464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590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chemeClr val="bg1"/>
                </a:solidFill>
              </a:rPr>
              <a:t>USFS Web Site</a:t>
            </a:r>
          </a:p>
        </p:txBody>
      </p:sp>
      <p:sp>
        <p:nvSpPr>
          <p:cNvPr id="43013" name="Rectangle 5">
            <a:extLst>
              <a:ext uri="{FF2B5EF4-FFF2-40B4-BE49-F238E27FC236}">
                <a16:creationId xmlns:a16="http://schemas.microsoft.com/office/drawing/2014/main" id="{68E97BEE-CB7C-4321-9D4F-CB7FF2CBC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962400"/>
            <a:ext cx="853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3200" b="1">
                <a:solidFill>
                  <a:srgbClr val="FFFF00"/>
                </a:solidFill>
              </a:rPr>
              <a:t>http://www.fs.fed.us/biology/watershed/burnareas</a:t>
            </a:r>
            <a:r>
              <a:rPr lang="en-US" altLang="en-US" sz="2800" b="1">
                <a:solidFill>
                  <a:srgbClr val="FFFF00"/>
                </a:solidFill>
              </a:rPr>
              <a:t>/</a:t>
            </a:r>
          </a:p>
        </p:txBody>
      </p:sp>
      <p:pic>
        <p:nvPicPr>
          <p:cNvPr id="43014" name="Picture 6" descr="red paw dark">
            <a:extLst>
              <a:ext uri="{FF2B5EF4-FFF2-40B4-BE49-F238E27FC236}">
                <a16:creationId xmlns:a16="http://schemas.microsoft.com/office/drawing/2014/main" id="{515651FF-5112-42E1-A972-871CFC60D02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8600" y="5791200"/>
            <a:ext cx="1096963" cy="914400"/>
          </a:xfr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8">
            <a:extLst>
              <a:ext uri="{FF2B5EF4-FFF2-40B4-BE49-F238E27FC236}">
                <a16:creationId xmlns:a16="http://schemas.microsoft.com/office/drawing/2014/main" id="{8877E082-3933-4B64-9654-2E857FF5EAC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bg1"/>
                </a:solidFill>
                <a:latin typeface="Arial Unicode MS" pitchFamily="34" charset="-128"/>
              </a:rPr>
              <a:t>BAER Policies</a:t>
            </a:r>
          </a:p>
        </p:txBody>
      </p:sp>
      <p:sp>
        <p:nvSpPr>
          <p:cNvPr id="8194" name="Rectangle 3">
            <a:extLst>
              <a:ext uri="{FF2B5EF4-FFF2-40B4-BE49-F238E27FC236}">
                <a16:creationId xmlns:a16="http://schemas.microsoft.com/office/drawing/2014/main" id="{4FA790A2-983D-48E1-B0E2-672D9746A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828800"/>
            <a:ext cx="8915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3200" b="1" i="1">
                <a:solidFill>
                  <a:srgbClr val="FFFF00"/>
                </a:solidFill>
                <a:latin typeface="Arial Unicode MS" pitchFamily="34" charset="-128"/>
              </a:rPr>
              <a:t>Forest Service Manual 2500, Chapter 2523, Forest Service Handbook, Chapter 2509</a:t>
            </a:r>
            <a:r>
              <a:rPr lang="en-US" altLang="en-US" sz="3200" b="1">
                <a:solidFill>
                  <a:srgbClr val="FFFF00"/>
                </a:solidFill>
                <a:latin typeface="Arial Unicode MS" pitchFamily="34" charset="-128"/>
              </a:rPr>
              <a:t>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3200" b="1">
              <a:solidFill>
                <a:srgbClr val="FFFF00"/>
              </a:solidFill>
              <a:latin typeface="Arial Unicode MS" pitchFamily="34" charset="-128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3200" b="1" i="1">
                <a:solidFill>
                  <a:srgbClr val="FFFF00"/>
                </a:solidFill>
                <a:latin typeface="Arial Unicode MS" pitchFamily="34" charset="-128"/>
              </a:rPr>
              <a:t>DOI, Department Manual, Part 620:  Wildland Fire Management, Chapter 3</a:t>
            </a:r>
            <a:endParaRPr lang="en-US" altLang="en-US" sz="3200" b="1">
              <a:solidFill>
                <a:srgbClr val="FFFF00"/>
              </a:solidFill>
              <a:latin typeface="Arial Unicode MS" pitchFamily="34" charset="-128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3200" b="1">
              <a:solidFill>
                <a:srgbClr val="FFFF00"/>
              </a:solidFill>
              <a:latin typeface="Arial Unicode MS" pitchFamily="34" charset="-128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3200" b="1" i="1">
                <a:solidFill>
                  <a:srgbClr val="FFFF00"/>
                </a:solidFill>
                <a:latin typeface="Arial Unicode MS" pitchFamily="34" charset="-128"/>
              </a:rPr>
              <a:t>Interagency Burned Area Emergency Stabilization and Rehabilitation Handbook</a:t>
            </a:r>
            <a:r>
              <a:rPr lang="en-US" altLang="en-US" sz="3200" b="1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8195" name="Picture 5" descr="red paw dark">
            <a:extLst>
              <a:ext uri="{FF2B5EF4-FFF2-40B4-BE49-F238E27FC236}">
                <a16:creationId xmlns:a16="http://schemas.microsoft.com/office/drawing/2014/main" id="{44871D30-C4E8-4A3C-A25E-964E9D08B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81000"/>
            <a:ext cx="12954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Oval 9">
            <a:hlinkClick r:id="rId3" action="ppaction://hlinkfile"/>
            <a:extLst>
              <a:ext uri="{FF2B5EF4-FFF2-40B4-BE49-F238E27FC236}">
                <a16:creationId xmlns:a16="http://schemas.microsoft.com/office/drawing/2014/main" id="{3CD6D305-B716-4F28-8CAD-AB60BEBD5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905000"/>
            <a:ext cx="381000" cy="381000"/>
          </a:xfrm>
          <a:prstGeom prst="ellipse">
            <a:avLst/>
          </a:prstGeom>
          <a:solidFill>
            <a:srgbClr val="99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Oval 11">
            <a:hlinkClick r:id="rId4" action="ppaction://hlinkfile"/>
            <a:extLst>
              <a:ext uri="{FF2B5EF4-FFF2-40B4-BE49-F238E27FC236}">
                <a16:creationId xmlns:a16="http://schemas.microsoft.com/office/drawing/2014/main" id="{1F181828-BD51-4DB6-B189-534886F0C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581400"/>
            <a:ext cx="381000" cy="381000"/>
          </a:xfrm>
          <a:prstGeom prst="ellipse">
            <a:avLst/>
          </a:prstGeom>
          <a:solidFill>
            <a:srgbClr val="99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Oval 12">
            <a:hlinkClick r:id="rId5" action="ppaction://hlinkfile"/>
            <a:extLst>
              <a:ext uri="{FF2B5EF4-FFF2-40B4-BE49-F238E27FC236}">
                <a16:creationId xmlns:a16="http://schemas.microsoft.com/office/drawing/2014/main" id="{CE1B7756-F0EA-43C3-B571-0B1C77C4E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257800"/>
            <a:ext cx="381000" cy="381000"/>
          </a:xfrm>
          <a:prstGeom prst="ellipse">
            <a:avLst/>
          </a:prstGeom>
          <a:solidFill>
            <a:srgbClr val="99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>
            <a:extLst>
              <a:ext uri="{FF2B5EF4-FFF2-40B4-BE49-F238E27FC236}">
                <a16:creationId xmlns:a16="http://schemas.microsoft.com/office/drawing/2014/main" id="{D27ABF45-1086-4F11-B6B5-3DDB16D2117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>
                <a:solidFill>
                  <a:srgbClr val="FFFF00"/>
                </a:solidFill>
                <a:latin typeface="Arial Unicode MS" pitchFamily="34" charset="-128"/>
              </a:rPr>
              <a:t>Rehabiliation</a:t>
            </a:r>
            <a:r>
              <a:rPr lang="en-US" altLang="en-US" b="1" dirty="0">
                <a:solidFill>
                  <a:srgbClr val="FFFF00"/>
                </a:solidFill>
                <a:latin typeface="Arial Unicode MS" pitchFamily="34" charset="-128"/>
              </a:rPr>
              <a:t> Components</a:t>
            </a:r>
            <a:endParaRPr lang="en-US" altLang="en-US" sz="6000" b="1" dirty="0">
              <a:solidFill>
                <a:srgbClr val="FFFF00"/>
              </a:solidFill>
              <a:latin typeface="Arial Unicode MS" pitchFamily="34" charset="-128"/>
            </a:endParaRP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6474B3B8-D9DD-4CC4-B66A-21A8F2C4C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209800"/>
            <a:ext cx="7162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4000">
                <a:solidFill>
                  <a:srgbClr val="FFFF00"/>
                </a:solidFill>
                <a:latin typeface="Arial Unicode MS" pitchFamily="34" charset="-128"/>
              </a:rPr>
              <a:t>Suppression Rehabilitation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4000">
                <a:solidFill>
                  <a:srgbClr val="FFFF00"/>
                </a:solidFill>
                <a:latin typeface="Arial Unicode MS" pitchFamily="34" charset="-128"/>
              </a:rPr>
              <a:t>Emergency Stabilization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4000">
                <a:solidFill>
                  <a:srgbClr val="FFFF00"/>
                </a:solidFill>
                <a:latin typeface="Arial Unicode MS" pitchFamily="34" charset="-128"/>
              </a:rPr>
              <a:t>Rehabilitation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4000">
                <a:solidFill>
                  <a:srgbClr val="FFFF00"/>
                </a:solidFill>
                <a:latin typeface="Arial Unicode MS" pitchFamily="34" charset="-128"/>
              </a:rPr>
              <a:t>Restoration </a:t>
            </a:r>
          </a:p>
        </p:txBody>
      </p:sp>
      <p:pic>
        <p:nvPicPr>
          <p:cNvPr id="9219" name="Picture 3" descr="red paw dark">
            <a:extLst>
              <a:ext uri="{FF2B5EF4-FFF2-40B4-BE49-F238E27FC236}">
                <a16:creationId xmlns:a16="http://schemas.microsoft.com/office/drawing/2014/main" id="{4BFE8B7D-EA26-42EB-B9B2-BBE754D91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419600"/>
            <a:ext cx="23622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6" name="Text Box 46">
            <a:extLst>
              <a:ext uri="{FF2B5EF4-FFF2-40B4-BE49-F238E27FC236}">
                <a16:creationId xmlns:a16="http://schemas.microsoft.com/office/drawing/2014/main" id="{4FB117D0-3099-41A5-A29F-AC97DCE193FB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905000" y="457200"/>
            <a:ext cx="5332413" cy="579438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PROGRAM COMPONENTS</a:t>
            </a:r>
          </a:p>
        </p:txBody>
      </p:sp>
      <p:graphicFrame>
        <p:nvGraphicFramePr>
          <p:cNvPr id="395266" name="Group 2">
            <a:extLst>
              <a:ext uri="{FF2B5EF4-FFF2-40B4-BE49-F238E27FC236}">
                <a16:creationId xmlns:a16="http://schemas.microsoft.com/office/drawing/2014/main" id="{5F6B0F1A-5461-4D26-8E1C-8B1A328398B7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521106722"/>
              </p:ext>
            </p:extLst>
          </p:nvPr>
        </p:nvGraphicFramePr>
        <p:xfrm>
          <a:off x="381000" y="1143000"/>
          <a:ext cx="8382000" cy="5257800"/>
        </p:xfrm>
        <a:graphic>
          <a:graphicData uri="http://schemas.openxmlformats.org/drawingml/2006/table">
            <a:tbl>
              <a:tblPr firstRow="1"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2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65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6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E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Suppression Rehabilitation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E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Emergency Stabilization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E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Rehabilitation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E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Restoration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E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Objective: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E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Unicode MS" pitchFamily="34" charset="-128"/>
                        </a:rPr>
                        <a:t>Repair suppression damages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Unicode MS" pitchFamily="34" charset="-128"/>
                        </a:rPr>
                        <a:t>Protect life and property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Unicode MS" pitchFamily="34" charset="-128"/>
                        </a:rPr>
                        <a:t>Repair damages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Unicode MS" pitchFamily="34" charset="-128"/>
                        </a:rPr>
                        <a:t>Long Term Ecosystem Restoration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Damage due to: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E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Unicode MS" pitchFamily="34" charset="-128"/>
                        </a:rPr>
                        <a:t>Suppression activities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Unicode MS" pitchFamily="34" charset="-128"/>
                        </a:rPr>
                        <a:t>Post-fire events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Unicode MS" pitchFamily="34" charset="-128"/>
                        </a:rPr>
                        <a:t>Fire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Unicode MS" pitchFamily="34" charset="-128"/>
                        </a:rPr>
                        <a:t>Fire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Urgency: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E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Unicode MS" pitchFamily="34" charset="-128"/>
                        </a:rPr>
                        <a:t>Before incident closeout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Unicode MS" pitchFamily="34" charset="-128"/>
                        </a:rPr>
                        <a:t>1-12 months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Unicode MS" pitchFamily="34" charset="-128"/>
                        </a:rPr>
                        <a:t>1-3 years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Unicode MS" pitchFamily="34" charset="-128"/>
                        </a:rPr>
                        <a:t>3 + years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Responsibility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E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Unicode MS" pitchFamily="34" charset="-128"/>
                        </a:rPr>
                        <a:t>Incident commander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Unicode MS" pitchFamily="34" charset="-128"/>
                        </a:rPr>
                        <a:t>Agency Administrator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Unicode MS" pitchFamily="34" charset="-128"/>
                        </a:rPr>
                        <a:t>Agency Administrator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Unicode MS" pitchFamily="34" charset="-128"/>
                        </a:rPr>
                        <a:t>Agency Administrator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Funding type: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E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Unicode MS" pitchFamily="34" charset="-128"/>
                        </a:rPr>
                        <a:t>Suppression (fire)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Unicode MS" pitchFamily="34" charset="-128"/>
                        </a:rPr>
                        <a:t>Emergency Stabilization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Unicode MS" pitchFamily="34" charset="-128"/>
                        </a:rPr>
                        <a:t>Rehabilitation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Unicode MS" pitchFamily="34" charset="-128"/>
                        </a:rPr>
                        <a:t>Regular program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BBCE5333-2D9E-439E-892B-D18200EFA48A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52400" y="457200"/>
            <a:ext cx="8724900" cy="641350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Emergency Stabilization</a:t>
            </a: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20046F87-BE4A-49D7-9B2B-ABE77CED1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04545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25000"/>
              </a:spcAft>
              <a:buClr>
                <a:schemeClr val="bg1"/>
              </a:buClr>
              <a:buFontTx/>
              <a:buChar char="•"/>
            </a:pPr>
            <a:r>
              <a:rPr lang="en-US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Emergency stabilization treatments limited to </a:t>
            </a:r>
            <a:r>
              <a:rPr lang="en-US" altLang="en-US" sz="2800" b="1" i="1">
                <a:solidFill>
                  <a:schemeClr val="bg1"/>
                </a:solidFill>
                <a:latin typeface="Arial" panose="020B0604020202020204" pitchFamily="34" charset="0"/>
              </a:rPr>
              <a:t>1 yr post fire</a:t>
            </a:r>
            <a:r>
              <a:rPr lang="en-US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 from containment – recent policy change limits NNIS treatments to this</a:t>
            </a:r>
            <a:r>
              <a:rPr lang="en-US" altLang="en-US" sz="280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  <a:spcAft>
                <a:spcPct val="25000"/>
              </a:spcAft>
              <a:buClr>
                <a:schemeClr val="bg1"/>
              </a:buClr>
              <a:buFontTx/>
              <a:buChar char="•"/>
            </a:pPr>
            <a:r>
              <a:rPr lang="en-US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ES plans must be submitted within </a:t>
            </a:r>
            <a:r>
              <a:rPr lang="en-US" altLang="en-US" sz="2800" b="1" i="1">
                <a:solidFill>
                  <a:schemeClr val="bg1"/>
                </a:solidFill>
                <a:latin typeface="Arial" panose="020B0604020202020204" pitchFamily="34" charset="0"/>
              </a:rPr>
              <a:t>7 days from containment,</a:t>
            </a:r>
            <a:r>
              <a:rPr lang="en-US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 negotiable based on intent and complexity</a:t>
            </a:r>
          </a:p>
          <a:p>
            <a:pPr eaLnBrk="1" hangingPunct="1">
              <a:spcBef>
                <a:spcPct val="50000"/>
              </a:spcBef>
              <a:spcAft>
                <a:spcPct val="25000"/>
              </a:spcAft>
              <a:buClr>
                <a:schemeClr val="bg1"/>
              </a:buClr>
              <a:buFontTx/>
              <a:buChar char="•"/>
            </a:pPr>
            <a:r>
              <a:rPr lang="en-US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Invasive species emergency stabilization </a:t>
            </a:r>
            <a:r>
              <a:rPr lang="en-US" altLang="en-US" sz="2800" b="1" i="1">
                <a:solidFill>
                  <a:srgbClr val="FFFF00"/>
                </a:solidFill>
                <a:latin typeface="Arial" panose="020B0604020202020204" pitchFamily="34" charset="0"/>
              </a:rPr>
              <a:t>must be addressed in a pre-existing management plan</a:t>
            </a:r>
          </a:p>
        </p:txBody>
      </p:sp>
      <p:pic>
        <p:nvPicPr>
          <p:cNvPr id="11268" name="Picture 4" descr="red paw dark">
            <a:extLst>
              <a:ext uri="{FF2B5EF4-FFF2-40B4-BE49-F238E27FC236}">
                <a16:creationId xmlns:a16="http://schemas.microsoft.com/office/drawing/2014/main" id="{1577B412-EC9F-4757-99A0-FBFA443F6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270500"/>
            <a:ext cx="19050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4317F0C3-0158-40A9-B1FB-F79F03593B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Rehabilitation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5CE6AA47-D2EF-4A9D-BDB4-3C863B536D1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010400" cy="4114800"/>
          </a:xfrm>
        </p:spPr>
        <p:txBody>
          <a:bodyPr/>
          <a:lstStyle/>
          <a:p>
            <a:pPr eaLnBrk="1" hangingPunct="1"/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Rehabilitation treatments limited to </a:t>
            </a:r>
            <a:r>
              <a:rPr lang="en-US" altLang="en-US" sz="2400" b="1" i="1">
                <a:solidFill>
                  <a:schemeClr val="bg1"/>
                </a:solidFill>
                <a:latin typeface="Arial" panose="020B0604020202020204" pitchFamily="34" charset="0"/>
              </a:rPr>
              <a:t>3 years</a:t>
            </a: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post fire,</a:t>
            </a: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 must include monitoring</a:t>
            </a:r>
          </a:p>
          <a:p>
            <a:pPr eaLnBrk="1" hangingPunct="1"/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Rehab Plans should be completed </a:t>
            </a:r>
            <a:r>
              <a:rPr lang="en-US" altLang="en-US" sz="2400" b="1" i="1">
                <a:solidFill>
                  <a:schemeClr val="bg1"/>
                </a:solidFill>
                <a:latin typeface="Arial" panose="020B0604020202020204" pitchFamily="34" charset="0"/>
              </a:rPr>
              <a:t>within 7-10 days of containment,</a:t>
            </a: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 however could vary for each agency – contact BAER coordinator</a:t>
            </a:r>
          </a:p>
          <a:p>
            <a:pPr eaLnBrk="1" hangingPunct="1"/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Intended to repair or improve lands, natural, or cultural resources damaged directly by fire and unlikely to recover naturally</a:t>
            </a:r>
          </a:p>
        </p:txBody>
      </p:sp>
      <p:pic>
        <p:nvPicPr>
          <p:cNvPr id="12292" name="Picture 4" descr="red paw dark">
            <a:extLst>
              <a:ext uri="{FF2B5EF4-FFF2-40B4-BE49-F238E27FC236}">
                <a16:creationId xmlns:a16="http://schemas.microsoft.com/office/drawing/2014/main" id="{15CEB6D7-6A0F-427C-8425-A8206447F0B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7600" y="5410200"/>
            <a:ext cx="1447800" cy="1206500"/>
          </a:xfr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3200</TotalTime>
  <Words>1078</Words>
  <Application>Microsoft Office PowerPoint</Application>
  <PresentationFormat>On-screen Show (4:3)</PresentationFormat>
  <Paragraphs>191</Paragraphs>
  <Slides>41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Arial Unicode MS</vt:lpstr>
      <vt:lpstr>Maiandra GD</vt:lpstr>
      <vt:lpstr>Times New Roman</vt:lpstr>
      <vt:lpstr>Default Design</vt:lpstr>
      <vt:lpstr>Drawing</vt:lpstr>
      <vt:lpstr>Burned Area Emergency Response Program BAER</vt:lpstr>
      <vt:lpstr>BAER PURPOSE</vt:lpstr>
      <vt:lpstr>BAER</vt:lpstr>
      <vt:lpstr>BAER and Wilderness Areas  - permitted to prevent unnatural loss of wilderness resource or               - to prevent protect life, property, and other resource values outside of wilderness</vt:lpstr>
      <vt:lpstr>BAER Policies</vt:lpstr>
      <vt:lpstr>Rehabiliation Components</vt:lpstr>
      <vt:lpstr>PROGRAM COMPONENTS</vt:lpstr>
      <vt:lpstr>Emergency Stabilization</vt:lpstr>
      <vt:lpstr>Rehabilitation</vt:lpstr>
      <vt:lpstr>Required Approvals</vt:lpstr>
      <vt:lpstr>FSM 2523.03</vt:lpstr>
      <vt:lpstr>FSH 2509.13 Responsibility of Team Leader</vt:lpstr>
      <vt:lpstr>PHOTO</vt:lpstr>
      <vt:lpstr>PHOTO</vt:lpstr>
      <vt:lpstr>PHOTO</vt:lpstr>
      <vt:lpstr>PHOTO</vt:lpstr>
      <vt:lpstr>PHOTO</vt:lpstr>
      <vt:lpstr>FSH 2509.13 Responsibility of Team Leader</vt:lpstr>
      <vt:lpstr>BAER ASSESSMENT TEAMS</vt:lpstr>
      <vt:lpstr>The Process</vt:lpstr>
      <vt:lpstr>Burn Complexity Analysis To determine the organization of the Planning Team</vt:lpstr>
      <vt:lpstr>Qualitative Indicators</vt:lpstr>
      <vt:lpstr>Soil Hydrophobicity</vt:lpstr>
      <vt:lpstr>FIRE INTENSITY MAP AND THREATS</vt:lpstr>
      <vt:lpstr>POTENTIAL FLOODING &amp; HIGH EROSION</vt:lpstr>
      <vt:lpstr>WATERSHED TREATMENTS</vt:lpstr>
      <vt:lpstr>Rodeo-Chediski Fire</vt:lpstr>
      <vt:lpstr>BAER TREATMENTS</vt:lpstr>
      <vt:lpstr>Wilderness BAER Treatments</vt:lpstr>
      <vt:lpstr>  Slope Treatments</vt:lpstr>
      <vt:lpstr>  Channel structures</vt:lpstr>
      <vt:lpstr>AERIAL SEEDING</vt:lpstr>
      <vt:lpstr>Straw Mulching</vt:lpstr>
      <vt:lpstr>RCW Cavity Inserts</vt:lpstr>
      <vt:lpstr>Invasive species treatments, Rehab Plan Loxahatchee National Wildlife Refuge</vt:lpstr>
      <vt:lpstr>IMPLEMENTATION LEADER</vt:lpstr>
      <vt:lpstr>SUMMARY</vt:lpstr>
      <vt:lpstr>PRE-SEASON PREPAREDNESS</vt:lpstr>
      <vt:lpstr>WHERE TO GET MORE INFORMATION</vt:lpstr>
      <vt:lpstr>WHERE TO GET MORE INFORMATION</vt:lpstr>
      <vt:lpstr>DOI Web Site</vt:lpstr>
    </vt:vector>
  </TitlesOfParts>
  <Company>BIA - Wildland Fire Management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Burned Area Emergency Stabilization and Rehabilitation Program</dc:title>
  <dc:creator>rschwab</dc:creator>
  <cp:lastModifiedBy>Sky Gennette</cp:lastModifiedBy>
  <cp:revision>99</cp:revision>
  <dcterms:created xsi:type="dcterms:W3CDTF">2002-10-15T14:47:02Z</dcterms:created>
  <dcterms:modified xsi:type="dcterms:W3CDTF">2020-01-30T20:05:52Z</dcterms:modified>
</cp:coreProperties>
</file>